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79" r:id="rId6"/>
    <p:sldId id="260" r:id="rId7"/>
    <p:sldId id="261" r:id="rId8"/>
    <p:sldId id="262" r:id="rId9"/>
    <p:sldId id="266"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C09AF-4F96-6289-3553-DB605FC22969}" v="115" dt="2024-06-30T17:22:08.213"/>
    <p1510:client id="{CCA68BE2-77CB-06C0-178D-0EA9C2CEC059}" v="331" dt="2024-06-30T18:27:58.162"/>
    <p1510:client id="{F9B1D412-1927-1BB1-5B1F-761825638865}" v="374" dt="2024-06-30T16:55:37.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042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5875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41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15630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69598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94039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34577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69815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529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620995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6/30/2024</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1362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6/30/2024</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694884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D3643A2-C7A3-4BF6-B486-443902504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9EF8FBA-A282-4B11-B85A-894F3CEFB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descr="A close-up photo of a stopwatch with a pool in the background">
            <a:extLst>
              <a:ext uri="{FF2B5EF4-FFF2-40B4-BE49-F238E27FC236}">
                <a16:creationId xmlns:a16="http://schemas.microsoft.com/office/drawing/2014/main" id="{1669219E-B556-96DE-37A6-830B8CBD2C2A}"/>
              </a:ext>
            </a:extLst>
          </p:cNvPr>
          <p:cNvPicPr>
            <a:picLocks noChangeAspect="1"/>
          </p:cNvPicPr>
          <p:nvPr/>
        </p:nvPicPr>
        <p:blipFill rotWithShape="1">
          <a:blip r:embed="rId2">
            <a:alphaModFix amt="50000"/>
          </a:blip>
          <a:srcRect r="-2" b="15726"/>
          <a:stretch/>
        </p:blipFill>
        <p:spPr>
          <a:xfrm>
            <a:off x="1" y="10"/>
            <a:ext cx="12191999" cy="6857990"/>
          </a:xfrm>
          <a:prstGeom prst="rect">
            <a:avLst/>
          </a:prstGeom>
        </p:spPr>
      </p:pic>
      <p:sp>
        <p:nvSpPr>
          <p:cNvPr id="2" name="Title 1"/>
          <p:cNvSpPr>
            <a:spLocks noGrp="1"/>
          </p:cNvSpPr>
          <p:nvPr>
            <p:ph type="ctrTitle"/>
          </p:nvPr>
        </p:nvSpPr>
        <p:spPr>
          <a:xfrm>
            <a:off x="1600200" y="1284514"/>
            <a:ext cx="5315084" cy="4441372"/>
          </a:xfrm>
        </p:spPr>
        <p:txBody>
          <a:bodyPr>
            <a:normAutofit/>
          </a:bodyPr>
          <a:lstStyle/>
          <a:p>
            <a:r>
              <a:rPr lang="en-US">
                <a:solidFill>
                  <a:srgbClr val="FFFFFF"/>
                </a:solidFill>
              </a:rPr>
              <a:t>Sports analysis</a:t>
            </a:r>
          </a:p>
        </p:txBody>
      </p:sp>
      <p:sp>
        <p:nvSpPr>
          <p:cNvPr id="3" name="Subtitle 2"/>
          <p:cNvSpPr>
            <a:spLocks noGrp="1"/>
          </p:cNvSpPr>
          <p:nvPr>
            <p:ph type="subTitle" idx="1"/>
          </p:nvPr>
        </p:nvSpPr>
        <p:spPr>
          <a:xfrm>
            <a:off x="6915284" y="717037"/>
            <a:ext cx="4757394" cy="1335393"/>
          </a:xfrm>
        </p:spPr>
        <p:txBody>
          <a:bodyPr>
            <a:normAutofit/>
          </a:bodyPr>
          <a:lstStyle/>
          <a:p>
            <a:pPr algn="r"/>
            <a:r>
              <a:rPr lang="en-US">
                <a:solidFill>
                  <a:srgbClr val="FFFFFF"/>
                </a:solidFill>
              </a:rPr>
              <a:t>Olympics data analysis </a:t>
            </a:r>
          </a:p>
          <a:p>
            <a:pPr algn="r"/>
            <a:r>
              <a:rPr lang="en-US">
                <a:solidFill>
                  <a:srgbClr val="FFFFFF"/>
                </a:solidFill>
              </a:rPr>
              <a:t>    -by vishakha arya</a:t>
            </a:r>
          </a:p>
        </p:txBody>
      </p:sp>
      <p:sp>
        <p:nvSpPr>
          <p:cNvPr id="103" name="Rectangle 102">
            <a:extLst>
              <a:ext uri="{FF2B5EF4-FFF2-40B4-BE49-F238E27FC236}">
                <a16:creationId xmlns:a16="http://schemas.microsoft.com/office/drawing/2014/main" id="{0BF40EEB-ABEE-4D32-8CDF-EE6BF386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0" y="3391833"/>
            <a:ext cx="642729" cy="2930667"/>
          </a:xfrm>
          <a:prstGeom prst="rect">
            <a:avLst/>
          </a:prstGeom>
          <a:blipFill dpi="0" rotWithShape="1">
            <a:blip r:embed="rId3">
              <a:alphaModFix amt="99000"/>
              <a:extLst>
                <a:ext uri="{96DAC541-7B7A-43D3-8B79-37D633B846F1}">
                  <asvg:svgBlip xmlns:asvg="http://schemas.microsoft.com/office/drawing/2016/SVG/main" r:embed="rId4"/>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53A3476-25D9-4508-906F-61F53EAF2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49" y="483669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3529" y="206974"/>
            <a:ext cx="10357666" cy="1150903"/>
          </a:xfrm>
          <a:solidFill>
            <a:schemeClr val="bg2"/>
          </a:solidFill>
        </p:spPr>
        <p:txBody>
          <a:bodyPr>
            <a:noAutofit/>
          </a:bodyPr>
          <a:lstStyle/>
          <a:p>
            <a:r>
              <a:rPr lang="en-US" sz="2400">
                <a:ea typeface="+mj-lt"/>
                <a:cs typeface="+mj-lt"/>
              </a:rPr>
              <a:t>How has the duration of the Olympic Games changed over time?</a:t>
            </a:r>
            <a:endParaRPr lang="en-US">
              <a:ea typeface="+mj-lt"/>
              <a:cs typeface="+mj-lt"/>
            </a:endParaRPr>
          </a:p>
        </p:txBody>
      </p:sp>
      <p:sp>
        <p:nvSpPr>
          <p:cNvPr id="5" name="Speech Bubble: Rectangle with Corners Rounded 4">
            <a:extLst>
              <a:ext uri="{FF2B5EF4-FFF2-40B4-BE49-F238E27FC236}">
                <a16:creationId xmlns:a16="http://schemas.microsoft.com/office/drawing/2014/main" id="{DE14BC41-F3A3-F29D-75D4-1DB490BC0509}"/>
              </a:ext>
            </a:extLst>
          </p:cNvPr>
          <p:cNvSpPr/>
          <p:nvPr/>
        </p:nvSpPr>
        <p:spPr>
          <a:xfrm>
            <a:off x="9396825" y="1501133"/>
            <a:ext cx="2300375" cy="675735"/>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Rockwell"/>
              </a:rPr>
              <a:t>Output</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67537" y="1707859"/>
            <a:ext cx="4298830" cy="4428226"/>
          </a:xfrm>
          <a:prstGeom prst="verticalScroll">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The dataset covering the Olympic Games from 1896 to 2016 indicates interruptions during 1916, 1940, and 1944, with variable durations between games ranging from 2 to 12 years. However, since 1960, the games have consistently occurred every four years</a:t>
            </a:r>
            <a:endParaRPr lang="en-US"/>
          </a:p>
        </p:txBody>
      </p:sp>
      <p:pic>
        <p:nvPicPr>
          <p:cNvPr id="7" name="Content Placeholder 6" descr="A screenshot of a computer&#10;&#10;Description automatically generated">
            <a:extLst>
              <a:ext uri="{FF2B5EF4-FFF2-40B4-BE49-F238E27FC236}">
                <a16:creationId xmlns:a16="http://schemas.microsoft.com/office/drawing/2014/main" id="{8FA078A1-1D50-5C71-249D-CCCACAAB58C4}"/>
              </a:ext>
            </a:extLst>
          </p:cNvPr>
          <p:cNvPicPr>
            <a:picLocks noGrp="1" noChangeAspect="1"/>
          </p:cNvPicPr>
          <p:nvPr>
            <p:ph idx="1"/>
          </p:nvPr>
        </p:nvPicPr>
        <p:blipFill>
          <a:blip r:embed="rId3"/>
          <a:stretch>
            <a:fillRect/>
          </a:stretch>
        </p:blipFill>
        <p:spPr>
          <a:xfrm>
            <a:off x="8533186" y="2329849"/>
            <a:ext cx="3477523" cy="4327583"/>
          </a:xfrm>
        </p:spPr>
      </p:pic>
      <p:pic>
        <p:nvPicPr>
          <p:cNvPr id="9" name="Picture 8">
            <a:extLst>
              <a:ext uri="{FF2B5EF4-FFF2-40B4-BE49-F238E27FC236}">
                <a16:creationId xmlns:a16="http://schemas.microsoft.com/office/drawing/2014/main" id="{F681802D-ED29-B1C3-45E9-8FD5B28DBD66}"/>
              </a:ext>
            </a:extLst>
          </p:cNvPr>
          <p:cNvPicPr>
            <a:picLocks noChangeAspect="1"/>
          </p:cNvPicPr>
          <p:nvPr/>
        </p:nvPicPr>
        <p:blipFill>
          <a:blip r:embed="rId4"/>
          <a:stretch>
            <a:fillRect/>
          </a:stretch>
        </p:blipFill>
        <p:spPr>
          <a:xfrm>
            <a:off x="4232830" y="1716656"/>
            <a:ext cx="3985132" cy="4114800"/>
          </a:xfrm>
          <a:prstGeom prst="rect">
            <a:avLst/>
          </a:prstGeom>
        </p:spPr>
      </p:pic>
    </p:spTree>
    <p:extLst>
      <p:ext uri="{BB962C8B-B14F-4D97-AF65-F5344CB8AC3E}">
        <p14:creationId xmlns:p14="http://schemas.microsoft.com/office/powerpoint/2010/main" val="152172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823039" y="178220"/>
            <a:ext cx="10271402" cy="1165280"/>
          </a:xfrm>
          <a:solidFill>
            <a:schemeClr val="bg2"/>
          </a:solidFill>
        </p:spPr>
        <p:txBody>
          <a:bodyPr>
            <a:noAutofit/>
          </a:bodyPr>
          <a:lstStyle/>
          <a:p>
            <a:r>
              <a:rPr lang="en-US" sz="2000">
                <a:ea typeface="+mj-lt"/>
                <a:cs typeface="+mj-lt"/>
              </a:rPr>
              <a:t>Are there any sports that have a higher number of events for one gender compared to others?</a:t>
            </a:r>
          </a:p>
        </p:txBody>
      </p:sp>
      <p:sp>
        <p:nvSpPr>
          <p:cNvPr id="5" name="Speech Bubble: Rectangle with Corners Rounded 4">
            <a:extLst>
              <a:ext uri="{FF2B5EF4-FFF2-40B4-BE49-F238E27FC236}">
                <a16:creationId xmlns:a16="http://schemas.microsoft.com/office/drawing/2014/main" id="{DE14BC41-F3A3-F29D-75D4-1DB490BC0509}"/>
              </a:ext>
            </a:extLst>
          </p:cNvPr>
          <p:cNvSpPr/>
          <p:nvPr/>
        </p:nvSpPr>
        <p:spPr>
          <a:xfrm>
            <a:off x="9396825" y="1501133"/>
            <a:ext cx="2300375" cy="675735"/>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Rockwell"/>
              </a:rPr>
              <a:t>Output</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335029" y="1693482"/>
            <a:ext cx="3651849" cy="4442603"/>
          </a:xfrm>
          <a:prstGeom prst="roundRect">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The data highlights a clear difference in the number of events between genders across various sports. For instance, in Athletics, there are significantly more events available for men (72) compared to women (11). Similar gender imbalances are observed in many different sports as well.</a:t>
            </a:r>
            <a:endParaRPr lang="en-US"/>
          </a:p>
        </p:txBody>
      </p:sp>
      <p:pic>
        <p:nvPicPr>
          <p:cNvPr id="3" name="Picture 2" descr="A screenshot of a computer&#10;&#10;Description automatically generated">
            <a:extLst>
              <a:ext uri="{FF2B5EF4-FFF2-40B4-BE49-F238E27FC236}">
                <a16:creationId xmlns:a16="http://schemas.microsoft.com/office/drawing/2014/main" id="{C8A44AE5-0A4F-7804-7E95-75201C8D615C}"/>
              </a:ext>
            </a:extLst>
          </p:cNvPr>
          <p:cNvPicPr>
            <a:picLocks noChangeAspect="1"/>
          </p:cNvPicPr>
          <p:nvPr/>
        </p:nvPicPr>
        <p:blipFill>
          <a:blip r:embed="rId3"/>
          <a:stretch>
            <a:fillRect/>
          </a:stretch>
        </p:blipFill>
        <p:spPr>
          <a:xfrm>
            <a:off x="4186177" y="1687902"/>
            <a:ext cx="4135947" cy="443110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9FFA6A2-2717-620D-E85E-FFCBCDD76B90}"/>
              </a:ext>
            </a:extLst>
          </p:cNvPr>
          <p:cNvPicPr>
            <a:picLocks noChangeAspect="1"/>
          </p:cNvPicPr>
          <p:nvPr/>
        </p:nvPicPr>
        <p:blipFill>
          <a:blip r:embed="rId4"/>
          <a:stretch>
            <a:fillRect/>
          </a:stretch>
        </p:blipFill>
        <p:spPr>
          <a:xfrm>
            <a:off x="8704261" y="2309723"/>
            <a:ext cx="3362325" cy="4202861"/>
          </a:xfrm>
          <a:prstGeom prst="rect">
            <a:avLst/>
          </a:prstGeom>
        </p:spPr>
      </p:pic>
    </p:spTree>
    <p:extLst>
      <p:ext uri="{BB962C8B-B14F-4D97-AF65-F5344CB8AC3E}">
        <p14:creationId xmlns:p14="http://schemas.microsoft.com/office/powerpoint/2010/main" val="44962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1067454" y="120709"/>
            <a:ext cx="10357666" cy="1050262"/>
          </a:xfrm>
          <a:solidFill>
            <a:schemeClr val="bg2"/>
          </a:solidFill>
        </p:spPr>
        <p:txBody>
          <a:bodyPr>
            <a:noAutofit/>
          </a:bodyPr>
          <a:lstStyle/>
          <a:p>
            <a:r>
              <a:rPr lang="en-US" sz="2000">
                <a:ea typeface="+mj-lt"/>
                <a:cs typeface="+mj-lt"/>
              </a:rPr>
              <a:t>Are there any sports that have a higher number of medalists from a specific region</a:t>
            </a:r>
            <a:endParaRPr lang="en-US" sz="2000"/>
          </a:p>
        </p:txBody>
      </p:sp>
      <p:sp>
        <p:nvSpPr>
          <p:cNvPr id="5" name="Speech Bubble: Rectangle with Corners Rounded 4">
            <a:extLst>
              <a:ext uri="{FF2B5EF4-FFF2-40B4-BE49-F238E27FC236}">
                <a16:creationId xmlns:a16="http://schemas.microsoft.com/office/drawing/2014/main" id="{DE14BC41-F3A3-F29D-75D4-1DB490BC0509}"/>
              </a:ext>
            </a:extLst>
          </p:cNvPr>
          <p:cNvSpPr/>
          <p:nvPr/>
        </p:nvSpPr>
        <p:spPr>
          <a:xfrm>
            <a:off x="9382448" y="1371737"/>
            <a:ext cx="2300375" cy="675735"/>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Rockwell"/>
              </a:rPr>
              <a:t>Output</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363784" y="1707859"/>
            <a:ext cx="3536829" cy="4500112"/>
          </a:xfrm>
          <a:prstGeom prst="roundRect">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The United States (USA) has had a remarkable and notable impact on the overall medal tally, consistently emerging as one of the most successful nations in Olympic history. With its exceptional athletic prowess and extensive participation across various sports, the USA has secured the maximum number of medals compared to any other country</a:t>
            </a:r>
            <a:endParaRPr lang="en-US"/>
          </a:p>
        </p:txBody>
      </p:sp>
      <p:pic>
        <p:nvPicPr>
          <p:cNvPr id="8" name="Content Placeholder 7" descr="A screen shot of a graph&#10;&#10;Description automatically generated">
            <a:extLst>
              <a:ext uri="{FF2B5EF4-FFF2-40B4-BE49-F238E27FC236}">
                <a16:creationId xmlns:a16="http://schemas.microsoft.com/office/drawing/2014/main" id="{ED7BD3B7-ACEB-72AC-C571-D77D1E28C098}"/>
              </a:ext>
            </a:extLst>
          </p:cNvPr>
          <p:cNvPicPr>
            <a:picLocks noGrp="1" noChangeAspect="1"/>
          </p:cNvPicPr>
          <p:nvPr>
            <p:ph idx="1"/>
          </p:nvPr>
        </p:nvPicPr>
        <p:blipFill>
          <a:blip r:embed="rId3"/>
          <a:stretch>
            <a:fillRect/>
          </a:stretch>
        </p:blipFill>
        <p:spPr>
          <a:xfrm>
            <a:off x="4182664" y="1372318"/>
            <a:ext cx="4098492" cy="5020572"/>
          </a:xfrm>
        </p:spPr>
      </p:pic>
      <p:pic>
        <p:nvPicPr>
          <p:cNvPr id="10" name="Picture 9" descr="A screenshot of a computer&#10;&#10;Description automatically generated">
            <a:extLst>
              <a:ext uri="{FF2B5EF4-FFF2-40B4-BE49-F238E27FC236}">
                <a16:creationId xmlns:a16="http://schemas.microsoft.com/office/drawing/2014/main" id="{D8D4D844-0669-64BD-91E0-DDAA14BA7DE9}"/>
              </a:ext>
            </a:extLst>
          </p:cNvPr>
          <p:cNvPicPr>
            <a:picLocks noChangeAspect="1"/>
          </p:cNvPicPr>
          <p:nvPr/>
        </p:nvPicPr>
        <p:blipFill>
          <a:blip r:embed="rId4"/>
          <a:stretch>
            <a:fillRect/>
          </a:stretch>
        </p:blipFill>
        <p:spPr>
          <a:xfrm>
            <a:off x="8614485" y="2281686"/>
            <a:ext cx="3576907" cy="4125403"/>
          </a:xfrm>
          <a:prstGeom prst="rect">
            <a:avLst/>
          </a:prstGeom>
        </p:spPr>
      </p:pic>
    </p:spTree>
    <p:extLst>
      <p:ext uri="{BB962C8B-B14F-4D97-AF65-F5344CB8AC3E}">
        <p14:creationId xmlns:p14="http://schemas.microsoft.com/office/powerpoint/2010/main" val="733796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9" name="Freeform: Shape 8">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9615229B-695C-2046-5CD7-9110845C21F3}"/>
              </a:ext>
            </a:extLst>
          </p:cNvPr>
          <p:cNvPicPr>
            <a:picLocks noChangeAspect="1"/>
          </p:cNvPicPr>
          <p:nvPr/>
        </p:nvPicPr>
        <p:blipFill rotWithShape="1">
          <a:blip r:embed="rId4">
            <a:alphaModFix amt="50000"/>
          </a:blip>
          <a:srcRect r="-2" b="15603"/>
          <a:stretch/>
        </p:blipFill>
        <p:spPr>
          <a:xfrm>
            <a:off x="20" y="10"/>
            <a:ext cx="12191979" cy="6857989"/>
          </a:xfrm>
          <a:prstGeom prst="rect">
            <a:avLst/>
          </a:prstGeom>
        </p:spPr>
      </p:pic>
      <p:sp>
        <p:nvSpPr>
          <p:cNvPr id="2" name="Title 1">
            <a:extLst>
              <a:ext uri="{FF2B5EF4-FFF2-40B4-BE49-F238E27FC236}">
                <a16:creationId xmlns:a16="http://schemas.microsoft.com/office/drawing/2014/main" id="{F1334DF8-F9EE-523E-2A2F-48EB6BF72948}"/>
              </a:ext>
            </a:extLst>
          </p:cNvPr>
          <p:cNvSpPr>
            <a:spLocks noGrp="1"/>
          </p:cNvSpPr>
          <p:nvPr>
            <p:ph type="title"/>
          </p:nvPr>
        </p:nvSpPr>
        <p:spPr>
          <a:xfrm>
            <a:off x="6827544" y="2052626"/>
            <a:ext cx="4878867" cy="2062174"/>
          </a:xfrm>
        </p:spPr>
        <p:txBody>
          <a:bodyPr vert="horz" lIns="91440" tIns="45720" rIns="91440" bIns="45720" rtlCol="0" anchor="b">
            <a:normAutofit/>
          </a:bodyPr>
          <a:lstStyle/>
          <a:p>
            <a:pPr algn="r">
              <a:lnSpc>
                <a:spcPct val="130000"/>
              </a:lnSpc>
            </a:pPr>
            <a:r>
              <a:rPr lang="en-US" sz="3600" b="1" spc="1300"/>
              <a:t>Power bi QUESTION</a:t>
            </a:r>
            <a:r>
              <a:rPr lang="en-US" sz="3600" spc="1300">
                <a:solidFill>
                  <a:srgbClr val="FFFFFF"/>
                </a:solidFill>
              </a:rPr>
              <a:t> </a:t>
            </a:r>
          </a:p>
        </p:txBody>
      </p:sp>
      <p:sp>
        <p:nvSpPr>
          <p:cNvPr id="16" name="Rectangle 15">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5">
              <a:alphaModFix amt="99000"/>
              <a:extLst>
                <a:ext uri="{96DAC541-7B7A-43D3-8B79-37D633B846F1}">
                  <asvg:svgBlip xmlns:asvg="http://schemas.microsoft.com/office/drawing/2016/SVG/main" r:embed="rId6"/>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427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E3148E09-C3AD-4F7E-98D5-C76DE56BA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529" y="3026358"/>
            <a:ext cx="3745582" cy="3917703"/>
          </a:xfrm>
          <a:custGeom>
            <a:avLst/>
            <a:gdLst>
              <a:gd name="connsiteX0" fmla="*/ 0 w 1369143"/>
              <a:gd name="connsiteY0" fmla="*/ 0 h 1229160"/>
              <a:gd name="connsiteX1" fmla="*/ 1369143 w 1369143"/>
              <a:gd name="connsiteY1" fmla="*/ 0 h 1229160"/>
              <a:gd name="connsiteX2" fmla="*/ 1369143 w 1369143"/>
              <a:gd name="connsiteY2" fmla="*/ 1229160 h 1229160"/>
              <a:gd name="connsiteX3" fmla="*/ 0 w 1369143"/>
              <a:gd name="connsiteY3" fmla="*/ 1229160 h 1229160"/>
              <a:gd name="connsiteX4" fmla="*/ 0 w 1369143"/>
              <a:gd name="connsiteY4" fmla="*/ 0 h 1229160"/>
              <a:gd name="connsiteX0" fmla="*/ 0 w 1369143"/>
              <a:gd name="connsiteY0" fmla="*/ 0 h 1229160"/>
              <a:gd name="connsiteX1" fmla="*/ 1369143 w 1369143"/>
              <a:gd name="connsiteY1" fmla="*/ 0 h 1229160"/>
              <a:gd name="connsiteX2" fmla="*/ 0 w 1369143"/>
              <a:gd name="connsiteY2" fmla="*/ 1229160 h 1229160"/>
              <a:gd name="connsiteX3" fmla="*/ 0 w 1369143"/>
              <a:gd name="connsiteY3" fmla="*/ 0 h 1229160"/>
            </a:gdLst>
            <a:ahLst/>
            <a:cxnLst>
              <a:cxn ang="0">
                <a:pos x="connsiteX0" y="connsiteY0"/>
              </a:cxn>
              <a:cxn ang="0">
                <a:pos x="connsiteX1" y="connsiteY1"/>
              </a:cxn>
              <a:cxn ang="0">
                <a:pos x="connsiteX2" y="connsiteY2"/>
              </a:cxn>
              <a:cxn ang="0">
                <a:pos x="connsiteX3" y="connsiteY3"/>
              </a:cxn>
            </a:cxnLst>
            <a:rect l="l" t="t" r="r" b="b"/>
            <a:pathLst>
              <a:path w="1369143" h="1229160">
                <a:moveTo>
                  <a:pt x="0" y="0"/>
                </a:moveTo>
                <a:lnTo>
                  <a:pt x="1369143" y="0"/>
                </a:lnTo>
                <a:lnTo>
                  <a:pt x="0" y="1229160"/>
                </a:lnTo>
                <a:lnTo>
                  <a:pt x="0" y="0"/>
                </a:lnTo>
                <a:close/>
              </a:path>
            </a:pathLst>
          </a:cu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7312020-C72A-4BE2-BDA1-E33552EEE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7411259" y="31171"/>
            <a:ext cx="4759960" cy="4759960"/>
          </a:xfrm>
          <a:custGeom>
            <a:avLst/>
            <a:gdLst>
              <a:gd name="connsiteX0" fmla="*/ 0 w 5246915"/>
              <a:gd name="connsiteY0" fmla="*/ 5246915 h 5246915"/>
              <a:gd name="connsiteX1" fmla="*/ 5246915 w 5246915"/>
              <a:gd name="connsiteY1" fmla="*/ 0 h 5246915"/>
              <a:gd name="connsiteX2" fmla="*/ 0 w 5246915"/>
              <a:gd name="connsiteY2" fmla="*/ 0 h 5246915"/>
            </a:gdLst>
            <a:ahLst/>
            <a:cxnLst>
              <a:cxn ang="0">
                <a:pos x="connsiteX0" y="connsiteY0"/>
              </a:cxn>
              <a:cxn ang="0">
                <a:pos x="connsiteX1" y="connsiteY1"/>
              </a:cxn>
              <a:cxn ang="0">
                <a:pos x="connsiteX2" y="connsiteY2"/>
              </a:cxn>
            </a:cxnLst>
            <a:rect l="l" t="t" r="r" b="b"/>
            <a:pathLst>
              <a:path w="5246915" h="5246915">
                <a:moveTo>
                  <a:pt x="0" y="5246915"/>
                </a:moveTo>
                <a:lnTo>
                  <a:pt x="5246915" y="0"/>
                </a:lnTo>
                <a:lnTo>
                  <a:pt x="0" y="0"/>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oup of people playing sports&#10;&#10;Description automatically generated">
            <a:extLst>
              <a:ext uri="{FF2B5EF4-FFF2-40B4-BE49-F238E27FC236}">
                <a16:creationId xmlns:a16="http://schemas.microsoft.com/office/drawing/2014/main" id="{1FEDD1CB-05F7-7754-56CA-62321198572E}"/>
              </a:ext>
            </a:extLst>
          </p:cNvPr>
          <p:cNvPicPr>
            <a:picLocks noChangeAspect="1"/>
          </p:cNvPicPr>
          <p:nvPr/>
        </p:nvPicPr>
        <p:blipFill rotWithShape="1">
          <a:blip r:embed="rId4"/>
          <a:srcRect t="8481" r="-1" b="-1"/>
          <a:stretch/>
        </p:blipFill>
        <p:spPr>
          <a:xfrm>
            <a:off x="675409" y="524741"/>
            <a:ext cx="10848109" cy="5609359"/>
          </a:xfrm>
          <a:prstGeom prst="rect">
            <a:avLst/>
          </a:prstGeom>
          <a:effectLst>
            <a:outerShdw dist="165100" dir="2700000" algn="bl" rotWithShape="0">
              <a:schemeClr val="tx1"/>
            </a:outerShdw>
          </a:effectLst>
        </p:spPr>
      </p:pic>
    </p:spTree>
    <p:extLst>
      <p:ext uri="{BB962C8B-B14F-4D97-AF65-F5344CB8AC3E}">
        <p14:creationId xmlns:p14="http://schemas.microsoft.com/office/powerpoint/2010/main" val="191273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video game&#10;&#10;Description automatically generated">
            <a:extLst>
              <a:ext uri="{FF2B5EF4-FFF2-40B4-BE49-F238E27FC236}">
                <a16:creationId xmlns:a16="http://schemas.microsoft.com/office/drawing/2014/main" id="{0F606F48-5560-C0BE-C3F3-F685CC28EF04}"/>
              </a:ext>
            </a:extLst>
          </p:cNvPr>
          <p:cNvPicPr>
            <a:picLocks noChangeAspect="1"/>
          </p:cNvPicPr>
          <p:nvPr/>
        </p:nvPicPr>
        <p:blipFill rotWithShape="1">
          <a:blip r:embed="rId2"/>
          <a:srcRect t="1316"/>
          <a:stretch/>
        </p:blipFill>
        <p:spPr>
          <a:xfrm>
            <a:off x="20" y="10"/>
            <a:ext cx="12191980" cy="6857990"/>
          </a:xfrm>
          <a:prstGeom prst="rect">
            <a:avLst/>
          </a:prstGeom>
        </p:spPr>
      </p:pic>
    </p:spTree>
    <p:extLst>
      <p:ext uri="{BB962C8B-B14F-4D97-AF65-F5344CB8AC3E}">
        <p14:creationId xmlns:p14="http://schemas.microsoft.com/office/powerpoint/2010/main" val="195269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video game&#10;&#10;Description automatically generated">
            <a:extLst>
              <a:ext uri="{FF2B5EF4-FFF2-40B4-BE49-F238E27FC236}">
                <a16:creationId xmlns:a16="http://schemas.microsoft.com/office/drawing/2014/main" id="{C86A143B-0556-CC3E-A243-D0F731B1E979}"/>
              </a:ext>
            </a:extLst>
          </p:cNvPr>
          <p:cNvPicPr>
            <a:picLocks noChangeAspect="1"/>
          </p:cNvPicPr>
          <p:nvPr/>
        </p:nvPicPr>
        <p:blipFill rotWithShape="1">
          <a:blip r:embed="rId2"/>
          <a:srcRect l="444"/>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3A9B9623-C846-4B77-8ED9-96A92F208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4BCF77B-8883-4C54-9068-410C253F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761076" y="3665415"/>
            <a:ext cx="432054" cy="31925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52CF515-3B68-4468-A0AA-D5425811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013568" y="2774032"/>
            <a:ext cx="1101620" cy="3235786"/>
          </a:xfrm>
          <a:prstGeom prst="rect">
            <a:avLst/>
          </a:pr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27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E3148E09-C3AD-4F7E-98D5-C76DE56BA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529" y="3026358"/>
            <a:ext cx="3745582" cy="3917703"/>
          </a:xfrm>
          <a:custGeom>
            <a:avLst/>
            <a:gdLst>
              <a:gd name="connsiteX0" fmla="*/ 0 w 1369143"/>
              <a:gd name="connsiteY0" fmla="*/ 0 h 1229160"/>
              <a:gd name="connsiteX1" fmla="*/ 1369143 w 1369143"/>
              <a:gd name="connsiteY1" fmla="*/ 0 h 1229160"/>
              <a:gd name="connsiteX2" fmla="*/ 1369143 w 1369143"/>
              <a:gd name="connsiteY2" fmla="*/ 1229160 h 1229160"/>
              <a:gd name="connsiteX3" fmla="*/ 0 w 1369143"/>
              <a:gd name="connsiteY3" fmla="*/ 1229160 h 1229160"/>
              <a:gd name="connsiteX4" fmla="*/ 0 w 1369143"/>
              <a:gd name="connsiteY4" fmla="*/ 0 h 1229160"/>
              <a:gd name="connsiteX0" fmla="*/ 0 w 1369143"/>
              <a:gd name="connsiteY0" fmla="*/ 0 h 1229160"/>
              <a:gd name="connsiteX1" fmla="*/ 1369143 w 1369143"/>
              <a:gd name="connsiteY1" fmla="*/ 0 h 1229160"/>
              <a:gd name="connsiteX2" fmla="*/ 0 w 1369143"/>
              <a:gd name="connsiteY2" fmla="*/ 1229160 h 1229160"/>
              <a:gd name="connsiteX3" fmla="*/ 0 w 1369143"/>
              <a:gd name="connsiteY3" fmla="*/ 0 h 1229160"/>
            </a:gdLst>
            <a:ahLst/>
            <a:cxnLst>
              <a:cxn ang="0">
                <a:pos x="connsiteX0" y="connsiteY0"/>
              </a:cxn>
              <a:cxn ang="0">
                <a:pos x="connsiteX1" y="connsiteY1"/>
              </a:cxn>
              <a:cxn ang="0">
                <a:pos x="connsiteX2" y="connsiteY2"/>
              </a:cxn>
              <a:cxn ang="0">
                <a:pos x="connsiteX3" y="connsiteY3"/>
              </a:cxn>
            </a:cxnLst>
            <a:rect l="l" t="t" r="r" b="b"/>
            <a:pathLst>
              <a:path w="1369143" h="1229160">
                <a:moveTo>
                  <a:pt x="0" y="0"/>
                </a:moveTo>
                <a:lnTo>
                  <a:pt x="1369143" y="0"/>
                </a:lnTo>
                <a:lnTo>
                  <a:pt x="0" y="1229160"/>
                </a:lnTo>
                <a:lnTo>
                  <a:pt x="0" y="0"/>
                </a:lnTo>
                <a:close/>
              </a:path>
            </a:pathLst>
          </a:cu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312020-C72A-4BE2-BDA1-E33552EEE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7411259" y="31171"/>
            <a:ext cx="4759960" cy="4759960"/>
          </a:xfrm>
          <a:custGeom>
            <a:avLst/>
            <a:gdLst>
              <a:gd name="connsiteX0" fmla="*/ 0 w 5246915"/>
              <a:gd name="connsiteY0" fmla="*/ 5246915 h 5246915"/>
              <a:gd name="connsiteX1" fmla="*/ 5246915 w 5246915"/>
              <a:gd name="connsiteY1" fmla="*/ 0 h 5246915"/>
              <a:gd name="connsiteX2" fmla="*/ 0 w 5246915"/>
              <a:gd name="connsiteY2" fmla="*/ 0 h 5246915"/>
            </a:gdLst>
            <a:ahLst/>
            <a:cxnLst>
              <a:cxn ang="0">
                <a:pos x="connsiteX0" y="connsiteY0"/>
              </a:cxn>
              <a:cxn ang="0">
                <a:pos x="connsiteX1" y="connsiteY1"/>
              </a:cxn>
              <a:cxn ang="0">
                <a:pos x="connsiteX2" y="connsiteY2"/>
              </a:cxn>
            </a:cxnLst>
            <a:rect l="l" t="t" r="r" b="b"/>
            <a:pathLst>
              <a:path w="5246915" h="5246915">
                <a:moveTo>
                  <a:pt x="0" y="5246915"/>
                </a:moveTo>
                <a:lnTo>
                  <a:pt x="5246915" y="0"/>
                </a:lnTo>
                <a:lnTo>
                  <a:pt x="0" y="0"/>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screenshot of a computer game&#10;&#10;Description automatically generated">
            <a:extLst>
              <a:ext uri="{FF2B5EF4-FFF2-40B4-BE49-F238E27FC236}">
                <a16:creationId xmlns:a16="http://schemas.microsoft.com/office/drawing/2014/main" id="{0AD56EF1-9A42-6039-7EB8-D39431B9E6FC}"/>
              </a:ext>
            </a:extLst>
          </p:cNvPr>
          <p:cNvPicPr>
            <a:picLocks noChangeAspect="1"/>
          </p:cNvPicPr>
          <p:nvPr/>
        </p:nvPicPr>
        <p:blipFill rotWithShape="1">
          <a:blip r:embed="rId4"/>
          <a:srcRect t="498" r="-1" b="7576"/>
          <a:stretch/>
        </p:blipFill>
        <p:spPr>
          <a:xfrm>
            <a:off x="675409" y="524741"/>
            <a:ext cx="10848109" cy="5609359"/>
          </a:xfrm>
          <a:prstGeom prst="rect">
            <a:avLst/>
          </a:prstGeom>
          <a:effectLst>
            <a:outerShdw dist="165100" dir="2700000" algn="bl" rotWithShape="0">
              <a:schemeClr val="tx1"/>
            </a:outerShdw>
          </a:effectLst>
        </p:spPr>
      </p:pic>
    </p:spTree>
    <p:extLst>
      <p:ext uri="{BB962C8B-B14F-4D97-AF65-F5344CB8AC3E}">
        <p14:creationId xmlns:p14="http://schemas.microsoft.com/office/powerpoint/2010/main" val="3820637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6FE1177A-2D2C-C4C9-4BFF-E105FE133E69}"/>
              </a:ext>
            </a:extLst>
          </p:cNvPr>
          <p:cNvPicPr>
            <a:picLocks noChangeAspect="1"/>
          </p:cNvPicPr>
          <p:nvPr/>
        </p:nvPicPr>
        <p:blipFill rotWithShape="1">
          <a:blip r:embed="rId2"/>
          <a:srcRect r="444"/>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3A9B9623-C846-4B77-8ED9-96A92F208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6521" y="-1"/>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4BCF77B-8883-4C54-9068-410C253F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9360"/>
            <a:ext cx="693472" cy="30886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2CF515-3B68-4468-A0AA-D5425811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882" y="2879184"/>
            <a:ext cx="1444258" cy="3399672"/>
          </a:xfrm>
          <a:prstGeom prst="rect">
            <a:avLst/>
          </a:pr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64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raph&#10;&#10;Description automatically generated">
            <a:extLst>
              <a:ext uri="{FF2B5EF4-FFF2-40B4-BE49-F238E27FC236}">
                <a16:creationId xmlns:a16="http://schemas.microsoft.com/office/drawing/2014/main" id="{45336597-7957-5583-D793-D3A96218A568}"/>
              </a:ext>
            </a:extLst>
          </p:cNvPr>
          <p:cNvPicPr>
            <a:picLocks noChangeAspect="1"/>
          </p:cNvPicPr>
          <p:nvPr/>
        </p:nvPicPr>
        <p:blipFill rotWithShape="1">
          <a:blip r:embed="rId2"/>
          <a:srcRect t="44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A9B9623-C846-4B77-8ED9-96A92F208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BCF77B-8883-4C54-9068-410C253F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761076" y="3665415"/>
            <a:ext cx="432054" cy="31925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2CF515-3B68-4468-A0AA-D5425811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013568" y="2774032"/>
            <a:ext cx="1101620" cy="3235786"/>
          </a:xfrm>
          <a:prstGeom prst="rect">
            <a:avLst/>
          </a:pr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9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506CCDAE-0A4A-4C57-86B8-1F328D743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qua and green fractal background like floral petal">
            <a:extLst>
              <a:ext uri="{FF2B5EF4-FFF2-40B4-BE49-F238E27FC236}">
                <a16:creationId xmlns:a16="http://schemas.microsoft.com/office/drawing/2014/main" id="{81C7640B-E9D3-CA26-7772-5732DA9A0774}"/>
              </a:ext>
            </a:extLst>
          </p:cNvPr>
          <p:cNvPicPr>
            <a:picLocks noChangeAspect="1"/>
          </p:cNvPicPr>
          <p:nvPr/>
        </p:nvPicPr>
        <p:blipFill rotWithShape="1">
          <a:blip r:embed="rId2"/>
          <a:srcRect r="7727"/>
          <a:stretch/>
        </p:blipFill>
        <p:spPr>
          <a:xfrm>
            <a:off x="-1" y="1"/>
            <a:ext cx="8437419" cy="6857999"/>
          </a:xfrm>
          <a:prstGeom prst="rect">
            <a:avLst/>
          </a:prstGeom>
        </p:spPr>
      </p:pic>
      <p:sp>
        <p:nvSpPr>
          <p:cNvPr id="70" name="Freeform: Shape 69">
            <a:extLst>
              <a:ext uri="{FF2B5EF4-FFF2-40B4-BE49-F238E27FC236}">
                <a16:creationId xmlns:a16="http://schemas.microsoft.com/office/drawing/2014/main" id="{5E128A23-424F-41CE-9C96-0C2384BC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8010" y="67499"/>
            <a:ext cx="5161398" cy="843742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29000">
                <a:srgbClr val="000000">
                  <a:alpha val="0"/>
                </a:srgbClr>
              </a:gs>
              <a:gs pos="100000">
                <a:srgbClr val="000000">
                  <a:alpha val="58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C45210-7B71-E11E-713F-3E6FBBE7D6C4}"/>
              </a:ext>
            </a:extLst>
          </p:cNvPr>
          <p:cNvSpPr>
            <a:spLocks noGrp="1"/>
          </p:cNvSpPr>
          <p:nvPr>
            <p:ph type="title"/>
          </p:nvPr>
        </p:nvSpPr>
        <p:spPr>
          <a:xfrm>
            <a:off x="795014" y="3318165"/>
            <a:ext cx="5841313" cy="2653144"/>
          </a:xfrm>
        </p:spPr>
        <p:txBody>
          <a:bodyPr vert="horz" lIns="91440" tIns="45720" rIns="91440" bIns="45720" rtlCol="0" anchor="b">
            <a:normAutofit/>
          </a:bodyPr>
          <a:lstStyle/>
          <a:p>
            <a:r>
              <a:rPr lang="en-US" sz="3600" spc="1300">
                <a:solidFill>
                  <a:srgbClr val="FFFFFF"/>
                </a:solidFill>
              </a:rPr>
              <a:t>introduction</a:t>
            </a:r>
          </a:p>
        </p:txBody>
      </p:sp>
      <p:sp>
        <p:nvSpPr>
          <p:cNvPr id="71" name="Freeform: Shape 70">
            <a:extLst>
              <a:ext uri="{FF2B5EF4-FFF2-40B4-BE49-F238E27FC236}">
                <a16:creationId xmlns:a16="http://schemas.microsoft.com/office/drawing/2014/main" id="{D51F9122-EC78-4319-BEF3-3BAC59103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048782" y="851150"/>
            <a:ext cx="3940765" cy="2309454"/>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EC4F2EB3-B40A-458E-A48D-484FD9535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3855" y="742946"/>
            <a:ext cx="3920496" cy="5365173"/>
          </a:xfrm>
          <a:custGeom>
            <a:avLst/>
            <a:gdLst>
              <a:gd name="connsiteX0" fmla="*/ 0 w 1738307"/>
              <a:gd name="connsiteY0" fmla="*/ 0 h 3276601"/>
              <a:gd name="connsiteX1" fmla="*/ 1738307 w 1738307"/>
              <a:gd name="connsiteY1" fmla="*/ 0 h 3276601"/>
              <a:gd name="connsiteX2" fmla="*/ 1738307 w 1738307"/>
              <a:gd name="connsiteY2" fmla="*/ 3276601 h 3276601"/>
              <a:gd name="connsiteX3" fmla="*/ 0 w 1738307"/>
              <a:gd name="connsiteY3" fmla="*/ 3276601 h 3276601"/>
            </a:gdLst>
            <a:ahLst/>
            <a:cxnLst>
              <a:cxn ang="0">
                <a:pos x="connsiteX0" y="connsiteY0"/>
              </a:cxn>
              <a:cxn ang="0">
                <a:pos x="connsiteX1" y="connsiteY1"/>
              </a:cxn>
              <a:cxn ang="0">
                <a:pos x="connsiteX2" y="connsiteY2"/>
              </a:cxn>
              <a:cxn ang="0">
                <a:pos x="connsiteX3" y="connsiteY3"/>
              </a:cxn>
            </a:cxnLst>
            <a:rect l="l" t="t" r="r" b="b"/>
            <a:pathLst>
              <a:path w="1738307" h="3276601">
                <a:moveTo>
                  <a:pt x="0" y="0"/>
                </a:moveTo>
                <a:lnTo>
                  <a:pt x="1738307" y="0"/>
                </a:lnTo>
                <a:lnTo>
                  <a:pt x="1738307" y="3276601"/>
                </a:lnTo>
                <a:lnTo>
                  <a:pt x="0" y="3276601"/>
                </a:lnTo>
                <a:close/>
              </a:path>
            </a:pathLst>
          </a:custGeom>
          <a:solidFill>
            <a:schemeClr val="accent1">
              <a:lumMod val="20000"/>
              <a:lumOff val="80000"/>
            </a:schemeClr>
          </a:solidFill>
          <a:ln>
            <a:noFill/>
          </a:ln>
          <a:effectLst>
            <a:outerShdw dist="165100" dir="1890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54EE11D-6E57-97BE-999E-AFB2914C547B}"/>
              </a:ext>
            </a:extLst>
          </p:cNvPr>
          <p:cNvSpPr>
            <a:spLocks noGrp="1"/>
          </p:cNvSpPr>
          <p:nvPr>
            <p:ph idx="1"/>
          </p:nvPr>
        </p:nvSpPr>
        <p:spPr>
          <a:xfrm>
            <a:off x="8126868" y="1226127"/>
            <a:ext cx="2960952" cy="4475017"/>
          </a:xfrm>
        </p:spPr>
        <p:txBody>
          <a:bodyPr vert="horz" lIns="91440" tIns="45720" rIns="91440" bIns="45720" rtlCol="0">
            <a:normAutofit/>
          </a:bodyPr>
          <a:lstStyle/>
          <a:p>
            <a:pPr>
              <a:lnSpc>
                <a:spcPct val="120000"/>
              </a:lnSpc>
            </a:pPr>
            <a:r>
              <a:rPr lang="en-US" sz="1700">
                <a:solidFill>
                  <a:srgbClr val="000000"/>
                </a:solidFill>
                <a:ea typeface="+mj-lt"/>
                <a:cs typeface="+mj-lt"/>
              </a:rPr>
              <a:t>This analysis delves into the rich history of the Olympic Games, exploring diverse dimensions such as sports, events, participants, and medals. Through comprehensive data examination, it aims to uncover trends and insights vital for enhancing future Olympic organization and representation</a:t>
            </a:r>
            <a:endParaRPr lang="en-US" sz="1700">
              <a:solidFill>
                <a:srgbClr val="000000"/>
              </a:solidFill>
            </a:endParaRPr>
          </a:p>
        </p:txBody>
      </p:sp>
    </p:spTree>
    <p:extLst>
      <p:ext uri="{BB962C8B-B14F-4D97-AF65-F5344CB8AC3E}">
        <p14:creationId xmlns:p14="http://schemas.microsoft.com/office/powerpoint/2010/main" val="354331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raph&#10;&#10;Description automatically generated">
            <a:extLst>
              <a:ext uri="{FF2B5EF4-FFF2-40B4-BE49-F238E27FC236}">
                <a16:creationId xmlns:a16="http://schemas.microsoft.com/office/drawing/2014/main" id="{7897AED4-217D-D717-0C78-B151A87F5DD4}"/>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A9B9623-C846-4B77-8ED9-96A92F208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6521" y="-1"/>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BCF77B-8883-4C54-9068-410C253F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9360"/>
            <a:ext cx="693472" cy="30886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2CF515-3B68-4468-A0AA-D5425811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882" y="2879184"/>
            <a:ext cx="1444258" cy="3399672"/>
          </a:xfrm>
          <a:prstGeom prst="rect">
            <a:avLst/>
          </a:pr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40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1AE2E336-ACD8-2189-A80E-5A7CCF07CCD3}"/>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A9B9623-C846-4B77-8ED9-96A92F208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6521" y="-1"/>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BCF77B-8883-4C54-9068-410C253F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9360"/>
            <a:ext cx="693472" cy="30886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2CF515-3B68-4468-A0AA-D5425811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882" y="2879184"/>
            <a:ext cx="1444258" cy="3399672"/>
          </a:xfrm>
          <a:prstGeom prst="rect">
            <a:avLst/>
          </a:pr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97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ame&#10;&#10;Description automatically generated">
            <a:extLst>
              <a:ext uri="{FF2B5EF4-FFF2-40B4-BE49-F238E27FC236}">
                <a16:creationId xmlns:a16="http://schemas.microsoft.com/office/drawing/2014/main" id="{413C4994-31B9-71F7-BD9D-246BDABF9929}"/>
              </a:ext>
            </a:extLst>
          </p:cNvPr>
          <p:cNvPicPr>
            <a:picLocks noChangeAspect="1"/>
          </p:cNvPicPr>
          <p:nvPr/>
        </p:nvPicPr>
        <p:blipFill rotWithShape="1">
          <a:blip r:embed="rId2"/>
          <a:srcRect r="444"/>
          <a:stretch/>
        </p:blipFill>
        <p:spPr>
          <a:xfrm>
            <a:off x="20" y="10"/>
            <a:ext cx="12191980" cy="6857990"/>
          </a:xfrm>
          <a:prstGeom prst="rect">
            <a:avLst/>
          </a:prstGeom>
        </p:spPr>
      </p:pic>
    </p:spTree>
    <p:extLst>
      <p:ext uri="{BB962C8B-B14F-4D97-AF65-F5344CB8AC3E}">
        <p14:creationId xmlns:p14="http://schemas.microsoft.com/office/powerpoint/2010/main" val="74185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75996338-9327-5506-97FD-D9922D4F7607}"/>
              </a:ext>
            </a:extLst>
          </p:cNvPr>
          <p:cNvPicPr>
            <a:picLocks noChangeAspect="1"/>
          </p:cNvPicPr>
          <p:nvPr/>
        </p:nvPicPr>
        <p:blipFill rotWithShape="1">
          <a:blip r:embed="rId2"/>
          <a:srcRect r="444"/>
          <a:stretch/>
        </p:blipFill>
        <p:spPr>
          <a:xfrm>
            <a:off x="20" y="10"/>
            <a:ext cx="12191980" cy="6857990"/>
          </a:xfrm>
          <a:prstGeom prst="rect">
            <a:avLst/>
          </a:prstGeom>
        </p:spPr>
      </p:pic>
    </p:spTree>
    <p:extLst>
      <p:ext uri="{BB962C8B-B14F-4D97-AF65-F5344CB8AC3E}">
        <p14:creationId xmlns:p14="http://schemas.microsoft.com/office/powerpoint/2010/main" val="414210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C11440-8FCC-46C6-A3E0-D0649600F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EC03BCF2-DF25-E199-97A3-6DB71A2739F7}"/>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05847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4DE89493-AC86-4DB9-8963-3671DDEBE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45210-7B71-E11E-713F-3E6FBBE7D6C4}"/>
              </a:ext>
            </a:extLst>
          </p:cNvPr>
          <p:cNvSpPr>
            <a:spLocks noGrp="1"/>
          </p:cNvSpPr>
          <p:nvPr>
            <p:ph type="title"/>
          </p:nvPr>
        </p:nvSpPr>
        <p:spPr>
          <a:xfrm>
            <a:off x="814656" y="205314"/>
            <a:ext cx="5807818" cy="1507193"/>
          </a:xfrm>
        </p:spPr>
        <p:txBody>
          <a:bodyPr vert="horz" lIns="91440" tIns="45720" rIns="91440" bIns="45720" rtlCol="0" anchor="b">
            <a:normAutofit/>
          </a:bodyPr>
          <a:lstStyle/>
          <a:p>
            <a:r>
              <a:rPr lang="en-US" spc="1300" err="1"/>
              <a:t>Conclution</a:t>
            </a:r>
            <a:r>
              <a:rPr lang="en-US" spc="1300"/>
              <a:t> </a:t>
            </a:r>
          </a:p>
        </p:txBody>
      </p:sp>
      <p:sp>
        <p:nvSpPr>
          <p:cNvPr id="107" name="Rectangle 106">
            <a:extLst>
              <a:ext uri="{FF2B5EF4-FFF2-40B4-BE49-F238E27FC236}">
                <a16:creationId xmlns:a16="http://schemas.microsoft.com/office/drawing/2014/main" id="{BDAC9C0A-BBCA-4B9F-8ADF-5B2CCB19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4EE11D-6E57-97BE-999E-AFB2914C547B}"/>
              </a:ext>
            </a:extLst>
          </p:cNvPr>
          <p:cNvSpPr>
            <a:spLocks noGrp="1"/>
          </p:cNvSpPr>
          <p:nvPr>
            <p:ph idx="1"/>
          </p:nvPr>
        </p:nvSpPr>
        <p:spPr>
          <a:xfrm>
            <a:off x="541487" y="1868339"/>
            <a:ext cx="6272704" cy="4610819"/>
          </a:xfrm>
        </p:spPr>
        <p:txBody>
          <a:bodyPr vert="horz" lIns="91440" tIns="45720" rIns="91440" bIns="45720" rtlCol="0" anchor="ctr">
            <a:noAutofit/>
          </a:bodyPr>
          <a:lstStyle/>
          <a:p>
            <a:pPr>
              <a:lnSpc>
                <a:spcPct val="120000"/>
              </a:lnSpc>
            </a:pPr>
            <a:r>
              <a:rPr lang="en-US" sz="1600">
                <a:latin typeface="Rockwell"/>
                <a:ea typeface="+mj-lt"/>
                <a:cs typeface="+mj-lt"/>
              </a:rPr>
              <a:t>The analysis of Olympic sports performance provides valuable insights into the factors that drive success in the Games. Key findings indicate that investment in sports infrastructure, access to high-quality training facilities, and robust support systems are critical for achieving top performance. Additionally, socioeconomic factors such as GDP and population size play a significant role in determining a country's success. By leveraging these insights, stakeholders can develop targeted strategies to enhance performance and promote a more equitable and competitive sporting environment. The ongoing analysis and adaptation to emerging trends will be crucial for maintaining and improving Olympic performance in future Games.</a:t>
            </a:r>
          </a:p>
          <a:p>
            <a:pPr>
              <a:lnSpc>
                <a:spcPct val="120000"/>
              </a:lnSpc>
            </a:pPr>
            <a:endParaRPr lang="en-US" sz="1600"/>
          </a:p>
        </p:txBody>
      </p:sp>
      <p:sp>
        <p:nvSpPr>
          <p:cNvPr id="109" name="Freeform: Shape 108">
            <a:extLst>
              <a:ext uri="{FF2B5EF4-FFF2-40B4-BE49-F238E27FC236}">
                <a16:creationId xmlns:a16="http://schemas.microsoft.com/office/drawing/2014/main" id="{148D47FD-99F1-4F70-A0B7-DE3FFDD3B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630921" y="2766496"/>
            <a:ext cx="5385102" cy="1987416"/>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6" name="Picture 45" descr="Aqua and green fractal background like floral petal">
            <a:extLst>
              <a:ext uri="{FF2B5EF4-FFF2-40B4-BE49-F238E27FC236}">
                <a16:creationId xmlns:a16="http://schemas.microsoft.com/office/drawing/2014/main" id="{81C7640B-E9D3-CA26-7772-5732DA9A0774}"/>
              </a:ext>
            </a:extLst>
          </p:cNvPr>
          <p:cNvPicPr>
            <a:picLocks noChangeAspect="1"/>
          </p:cNvPicPr>
          <p:nvPr/>
        </p:nvPicPr>
        <p:blipFill rotWithShape="1">
          <a:blip r:embed="rId4"/>
          <a:srcRect l="15809" r="28434" b="-2"/>
          <a:stretch/>
        </p:blipFill>
        <p:spPr>
          <a:xfrm>
            <a:off x="7696200" y="10"/>
            <a:ext cx="4495800" cy="6047499"/>
          </a:xfrm>
          <a:custGeom>
            <a:avLst/>
            <a:gdLst/>
            <a:ahLst/>
            <a:cxnLst/>
            <a:rect l="l" t="t" r="r" b="b"/>
            <a:pathLst>
              <a:path w="2093843" h="1948070">
                <a:moveTo>
                  <a:pt x="0" y="0"/>
                </a:moveTo>
                <a:lnTo>
                  <a:pt x="2093843" y="0"/>
                </a:lnTo>
                <a:lnTo>
                  <a:pt x="2093843" y="1948070"/>
                </a:lnTo>
                <a:lnTo>
                  <a:pt x="0" y="1948070"/>
                </a:lnTo>
                <a:close/>
              </a:path>
            </a:pathLst>
          </a:custGeom>
          <a:effectLst/>
        </p:spPr>
      </p:pic>
    </p:spTree>
    <p:extLst>
      <p:ext uri="{BB962C8B-B14F-4D97-AF65-F5344CB8AC3E}">
        <p14:creationId xmlns:p14="http://schemas.microsoft.com/office/powerpoint/2010/main" val="2832662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13" name="Freeform: Shape 12">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3">
                <a:extLst>
                  <a:ext uri="{96DAC541-7B7A-43D3-8B79-37D633B846F1}">
                    <asvg:svgBlip xmlns:asvg="http://schemas.microsoft.com/office/drawing/2016/SVG/main" r:embed="rId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Rectangle 46">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8" name="Rectangle 47">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50220E3B-B61B-7FE6-8157-FEE84BBD0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22853"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95000">
                <a:srgbClr val="000000">
                  <a:alpha val="5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7A3598-D242-1364-3B83-2C554A8B4350}"/>
              </a:ext>
            </a:extLst>
          </p:cNvPr>
          <p:cNvSpPr>
            <a:spLocks noGrp="1"/>
          </p:cNvSpPr>
          <p:nvPr>
            <p:ph type="title"/>
          </p:nvPr>
        </p:nvSpPr>
        <p:spPr>
          <a:xfrm>
            <a:off x="131291" y="212325"/>
            <a:ext cx="2344492" cy="1386439"/>
          </a:xfrm>
          <a:solidFill>
            <a:schemeClr val="accent1">
              <a:lumMod val="60000"/>
              <a:lumOff val="40000"/>
            </a:schemeClr>
          </a:solidFill>
        </p:spPr>
        <p:txBody>
          <a:bodyPr vert="horz" lIns="91440" tIns="45720" rIns="91440" bIns="45720" rtlCol="0" anchor="t">
            <a:normAutofit/>
          </a:bodyPr>
          <a:lstStyle/>
          <a:p>
            <a:pPr>
              <a:lnSpc>
                <a:spcPct val="130000"/>
              </a:lnSpc>
            </a:pPr>
            <a:r>
              <a:rPr lang="en-US" sz="2800" spc="1300">
                <a:solidFill>
                  <a:srgbClr val="FFFFFF"/>
                </a:solidFill>
              </a:rPr>
              <a:t>Er </a:t>
            </a:r>
            <a:br>
              <a:rPr lang="en-US" sz="2800" spc="1300">
                <a:solidFill>
                  <a:srgbClr val="FFFFFF"/>
                </a:solidFill>
              </a:rPr>
            </a:br>
            <a:r>
              <a:rPr lang="en-US" sz="1800" spc="1300" err="1">
                <a:solidFill>
                  <a:srgbClr val="FFFFFF"/>
                </a:solidFill>
              </a:rPr>
              <a:t>diagrm</a:t>
            </a:r>
            <a:r>
              <a:rPr lang="en-US" sz="2800" spc="1300">
                <a:solidFill>
                  <a:srgbClr val="FFFFFF"/>
                </a:solidFill>
              </a:rPr>
              <a:t>.</a:t>
            </a:r>
          </a:p>
        </p:txBody>
      </p:sp>
      <p:sp>
        <p:nvSpPr>
          <p:cNvPr id="50" name="Freeform: Shape 49">
            <a:extLst>
              <a:ext uri="{FF2B5EF4-FFF2-40B4-BE49-F238E27FC236}">
                <a16:creationId xmlns:a16="http://schemas.microsoft.com/office/drawing/2014/main" id="{2FA801D1-B067-4DAE-708F-7C47567C2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995139" y="0"/>
            <a:ext cx="2196859"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100000">
                <a:srgbClr val="000000">
                  <a:alpha val="31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63125" y="3424422"/>
            <a:ext cx="642729" cy="2930667"/>
          </a:xfrm>
          <a:prstGeom prst="rect">
            <a:avLst/>
          </a:prstGeom>
          <a:blipFill dpi="0" rotWithShape="1">
            <a:blip r:embed="rId5">
              <a:alphaModFix amt="99000"/>
              <a:extLst>
                <a:ext uri="{96DAC541-7B7A-43D3-8B79-37D633B846F1}">
                  <asvg:svgBlip xmlns:asvg="http://schemas.microsoft.com/office/drawing/2016/SVG/main" r:embed="rId6"/>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985992" y="483669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238D8CE3-20B7-CB55-69F5-1A3AFA5E77ED}"/>
              </a:ext>
            </a:extLst>
          </p:cNvPr>
          <p:cNvPicPr>
            <a:picLocks noChangeAspect="1"/>
          </p:cNvPicPr>
          <p:nvPr/>
        </p:nvPicPr>
        <p:blipFill>
          <a:blip r:embed="rId7"/>
          <a:stretch>
            <a:fillRect/>
          </a:stretch>
        </p:blipFill>
        <p:spPr>
          <a:xfrm>
            <a:off x="2624092" y="207034"/>
            <a:ext cx="9373588" cy="6357666"/>
          </a:xfrm>
          <a:prstGeom prst="rect">
            <a:avLst/>
          </a:prstGeom>
        </p:spPr>
      </p:pic>
    </p:spTree>
    <p:extLst>
      <p:ext uri="{BB962C8B-B14F-4D97-AF65-F5344CB8AC3E}">
        <p14:creationId xmlns:p14="http://schemas.microsoft.com/office/powerpoint/2010/main" val="210985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BB1878C1-4FDE-8EC6-D7D1-1FEEFCF7B0E2}"/>
              </a:ext>
            </a:extLst>
          </p:cNvPr>
          <p:cNvSpPr/>
          <p:nvPr/>
        </p:nvSpPr>
        <p:spPr>
          <a:xfrm>
            <a:off x="369551" y="6621"/>
            <a:ext cx="2156604" cy="1523999"/>
          </a:xfrm>
          <a:prstGeom prst="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b="1"/>
              <a:t>OBJECTIVE</a:t>
            </a:r>
          </a:p>
        </p:txBody>
      </p:sp>
      <p:sp>
        <p:nvSpPr>
          <p:cNvPr id="13" name="Arrow: Right 12">
            <a:extLst>
              <a:ext uri="{FF2B5EF4-FFF2-40B4-BE49-F238E27FC236}">
                <a16:creationId xmlns:a16="http://schemas.microsoft.com/office/drawing/2014/main" id="{6F692693-A3FF-F982-24DD-A7567215C86A}"/>
              </a:ext>
            </a:extLst>
          </p:cNvPr>
          <p:cNvSpPr/>
          <p:nvPr/>
        </p:nvSpPr>
        <p:spPr>
          <a:xfrm>
            <a:off x="369550" y="1717526"/>
            <a:ext cx="2156604" cy="1523999"/>
          </a:xfrm>
          <a:prstGeom prst="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b="1"/>
              <a:t>GOAL</a:t>
            </a:r>
          </a:p>
        </p:txBody>
      </p:sp>
      <p:sp>
        <p:nvSpPr>
          <p:cNvPr id="14" name="Arrow: Right 13">
            <a:extLst>
              <a:ext uri="{FF2B5EF4-FFF2-40B4-BE49-F238E27FC236}">
                <a16:creationId xmlns:a16="http://schemas.microsoft.com/office/drawing/2014/main" id="{2274BC18-8E76-4FAB-60A8-91E84BC18585}"/>
              </a:ext>
            </a:extLst>
          </p:cNvPr>
          <p:cNvSpPr/>
          <p:nvPr/>
        </p:nvSpPr>
        <p:spPr>
          <a:xfrm>
            <a:off x="369551" y="3428432"/>
            <a:ext cx="2156604" cy="1523999"/>
          </a:xfrm>
          <a:prstGeom prst="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b="1"/>
              <a:t>INSIGHTS &amp; FINDINGS </a:t>
            </a:r>
          </a:p>
        </p:txBody>
      </p:sp>
      <p:sp>
        <p:nvSpPr>
          <p:cNvPr id="15" name="Arrow: Right 14">
            <a:extLst>
              <a:ext uri="{FF2B5EF4-FFF2-40B4-BE49-F238E27FC236}">
                <a16:creationId xmlns:a16="http://schemas.microsoft.com/office/drawing/2014/main" id="{EB141762-0ED0-9D26-4DF0-958B99D346EC}"/>
              </a:ext>
            </a:extLst>
          </p:cNvPr>
          <p:cNvSpPr/>
          <p:nvPr/>
        </p:nvSpPr>
        <p:spPr>
          <a:xfrm>
            <a:off x="369550" y="5139338"/>
            <a:ext cx="2156604" cy="1725281"/>
          </a:xfrm>
          <a:prstGeom prst="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1600" b="1"/>
              <a:t>REPORT &amp; PRESENTATION.</a:t>
            </a:r>
          </a:p>
        </p:txBody>
      </p:sp>
      <p:sp>
        <p:nvSpPr>
          <p:cNvPr id="16" name="Rectangle: Rounded Corners 15">
            <a:extLst>
              <a:ext uri="{FF2B5EF4-FFF2-40B4-BE49-F238E27FC236}">
                <a16:creationId xmlns:a16="http://schemas.microsoft.com/office/drawing/2014/main" id="{302326F1-B26C-0DC3-4B13-37CBE25E9F21}"/>
              </a:ext>
            </a:extLst>
          </p:cNvPr>
          <p:cNvSpPr/>
          <p:nvPr/>
        </p:nvSpPr>
        <p:spPr>
          <a:xfrm>
            <a:off x="2893828" y="169820"/>
            <a:ext cx="8913961" cy="1207697"/>
          </a:xfrm>
          <a:prstGeom prst="roundRect">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t"/>
          <a:lstStyle/>
          <a:p>
            <a:pPr algn="ctr"/>
            <a:r>
              <a:rPr lang="en-US">
                <a:ea typeface="+mn-lt"/>
                <a:cs typeface="+mn-lt"/>
              </a:rPr>
              <a:t>To understand performance trends across different sports and countries over recent Olympic Games, Identify key factors that contribute to the success of athletes and teams. Analyze the impact of socioeconomic, geographical, and infrastructural variables on medal tally.</a:t>
            </a:r>
          </a:p>
          <a:p>
            <a:pPr algn="ctr"/>
            <a:endParaRPr lang="en-US"/>
          </a:p>
        </p:txBody>
      </p:sp>
      <p:sp>
        <p:nvSpPr>
          <p:cNvPr id="17" name="Rectangle: Rounded Corners 16">
            <a:extLst>
              <a:ext uri="{FF2B5EF4-FFF2-40B4-BE49-F238E27FC236}">
                <a16:creationId xmlns:a16="http://schemas.microsoft.com/office/drawing/2014/main" id="{237B816C-1EE6-3AA9-8971-1FB5A73B1F7E}"/>
              </a:ext>
            </a:extLst>
          </p:cNvPr>
          <p:cNvSpPr/>
          <p:nvPr/>
        </p:nvSpPr>
        <p:spPr>
          <a:xfrm>
            <a:off x="2893827" y="1722574"/>
            <a:ext cx="8913961" cy="1207697"/>
          </a:xfrm>
          <a:prstGeom prst="roundRect">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a:ea typeface="+mn-lt"/>
                <a:cs typeface="+mn-lt"/>
              </a:rPr>
              <a:t>Offer data-driven recommendations to stakeholders, including athletes, coaches, and sports administrators, to enhance future performance</a:t>
            </a:r>
            <a:endParaRPr lang="en-US"/>
          </a:p>
        </p:txBody>
      </p:sp>
      <p:sp>
        <p:nvSpPr>
          <p:cNvPr id="18" name="Rectangle: Rounded Corners 17">
            <a:extLst>
              <a:ext uri="{FF2B5EF4-FFF2-40B4-BE49-F238E27FC236}">
                <a16:creationId xmlns:a16="http://schemas.microsoft.com/office/drawing/2014/main" id="{0A85F39B-7561-387E-D5BD-14B1C05F763B}"/>
              </a:ext>
            </a:extLst>
          </p:cNvPr>
          <p:cNvSpPr/>
          <p:nvPr/>
        </p:nvSpPr>
        <p:spPr>
          <a:xfrm>
            <a:off x="2893828" y="3246574"/>
            <a:ext cx="8913961" cy="1365848"/>
          </a:xfrm>
          <a:prstGeom prst="roundRect">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t"/>
          <a:lstStyle/>
          <a:p>
            <a:r>
              <a:rPr lang="en-US" sz="1600" b="1">
                <a:ea typeface="+mn-lt"/>
                <a:cs typeface="+mn-lt"/>
              </a:rPr>
              <a:t>Medal Distribution</a:t>
            </a:r>
            <a:r>
              <a:rPr lang="en-US" sz="1600">
                <a:ea typeface="+mn-lt"/>
                <a:cs typeface="+mn-lt"/>
              </a:rPr>
              <a:t>: Analysis of medal distribution over the past five Olympic Games, highlighting dominant countries and emerging nations.</a:t>
            </a:r>
            <a:endParaRPr lang="en-US" sz="1600"/>
          </a:p>
          <a:p>
            <a:r>
              <a:rPr lang="en-US" sz="1600" b="1">
                <a:ea typeface="+mn-lt"/>
                <a:cs typeface="+mn-lt"/>
              </a:rPr>
              <a:t>Sport-Specific Success</a:t>
            </a:r>
            <a:r>
              <a:rPr lang="en-US" sz="1600">
                <a:ea typeface="+mn-lt"/>
                <a:cs typeface="+mn-lt"/>
              </a:rPr>
              <a:t>: Identification of sports where certain countries excel consistently.</a:t>
            </a:r>
            <a:endParaRPr lang="en-US" sz="1600"/>
          </a:p>
          <a:p>
            <a:r>
              <a:rPr lang="en-US" sz="1600" b="1">
                <a:ea typeface="+mn-lt"/>
                <a:cs typeface="+mn-lt"/>
              </a:rPr>
              <a:t>Gender Participation</a:t>
            </a:r>
            <a:r>
              <a:rPr lang="en-US" sz="1600">
                <a:ea typeface="+mn-lt"/>
                <a:cs typeface="+mn-lt"/>
              </a:rPr>
              <a:t>: Examination of gender participation rates and their evolution over time.</a:t>
            </a:r>
            <a:endParaRPr lang="en-US" sz="1600"/>
          </a:p>
          <a:p>
            <a:endParaRPr lang="en-US" sz="1600"/>
          </a:p>
        </p:txBody>
      </p:sp>
      <p:sp>
        <p:nvSpPr>
          <p:cNvPr id="19" name="Rectangle: Rounded Corners 18">
            <a:extLst>
              <a:ext uri="{FF2B5EF4-FFF2-40B4-BE49-F238E27FC236}">
                <a16:creationId xmlns:a16="http://schemas.microsoft.com/office/drawing/2014/main" id="{1EF2A738-BDFC-CEDB-E1E7-0B3AFDA9930C}"/>
              </a:ext>
            </a:extLst>
          </p:cNvPr>
          <p:cNvSpPr/>
          <p:nvPr/>
        </p:nvSpPr>
        <p:spPr>
          <a:xfrm>
            <a:off x="2893827" y="4957479"/>
            <a:ext cx="8913961" cy="1725282"/>
          </a:xfrm>
          <a:prstGeom prst="roundRect">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endParaRPr lang="en-US" sz="1600" b="1"/>
          </a:p>
          <a:p>
            <a:pPr>
              <a:buFont typeface=""/>
              <a:buChar char="•"/>
            </a:pPr>
            <a:r>
              <a:rPr lang="en-US" sz="1600" b="1"/>
              <a:t>Medal Tally Trends</a:t>
            </a:r>
            <a:r>
              <a:rPr lang="en-US" sz="1600"/>
              <a:t>: Line graphs and bar charts depicting the medal tallies of top-performing countries.</a:t>
            </a:r>
          </a:p>
          <a:p>
            <a:pPr>
              <a:buFont typeface=""/>
              <a:buChar char="•"/>
            </a:pPr>
            <a:r>
              <a:rPr lang="en-US" sz="1600" b="1"/>
              <a:t>Investment vs. Performance</a:t>
            </a:r>
            <a:r>
              <a:rPr lang="en-US" sz="1600"/>
              <a:t>: Scatter plots showing the relationship between investment in sports and medal outcomes.</a:t>
            </a:r>
          </a:p>
          <a:p>
            <a:pPr>
              <a:buFont typeface=""/>
              <a:buChar char="•"/>
            </a:pPr>
            <a:r>
              <a:rPr lang="en-US" sz="1600" b="1"/>
              <a:t>Participation Rates</a:t>
            </a:r>
            <a:r>
              <a:rPr lang="en-US" sz="1600"/>
              <a:t>: Pie charts and histograms illustrating gender participation and its changes over time.</a:t>
            </a:r>
          </a:p>
        </p:txBody>
      </p:sp>
    </p:spTree>
    <p:extLst>
      <p:ext uri="{BB962C8B-B14F-4D97-AF65-F5344CB8AC3E}">
        <p14:creationId xmlns:p14="http://schemas.microsoft.com/office/powerpoint/2010/main" val="395092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9" name="Freeform: Shape 8">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question mark">
            <a:extLst>
              <a:ext uri="{FF2B5EF4-FFF2-40B4-BE49-F238E27FC236}">
                <a16:creationId xmlns:a16="http://schemas.microsoft.com/office/drawing/2014/main" id="{8CA3D728-55CB-6F8E-4680-6401BC5C2320}"/>
              </a:ext>
            </a:extLst>
          </p:cNvPr>
          <p:cNvPicPr>
            <a:picLocks noChangeAspect="1"/>
          </p:cNvPicPr>
          <p:nvPr/>
        </p:nvPicPr>
        <p:blipFill rotWithShape="1">
          <a:blip r:embed="rId4">
            <a:alphaModFix/>
          </a:blip>
          <a:srcRect r="-2" b="6263"/>
          <a:stretch/>
        </p:blipFill>
        <p:spPr>
          <a:xfrm>
            <a:off x="20" y="10"/>
            <a:ext cx="12191980" cy="6857989"/>
          </a:xfrm>
          <a:prstGeom prst="rect">
            <a:avLst/>
          </a:prstGeom>
        </p:spPr>
      </p:pic>
      <p:sp>
        <p:nvSpPr>
          <p:cNvPr id="14" name="Freeform: Shape 13">
            <a:extLst>
              <a:ext uri="{FF2B5EF4-FFF2-40B4-BE49-F238E27FC236}">
                <a16:creationId xmlns:a16="http://schemas.microsoft.com/office/drawing/2014/main" id="{50220E3B-B61B-7FE6-8157-FEE84BBD0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22853"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95000">
                <a:srgbClr val="000000">
                  <a:alpha val="5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178C00-6AEF-6AC2-EB67-5DB2963156C7}"/>
              </a:ext>
            </a:extLst>
          </p:cNvPr>
          <p:cNvSpPr>
            <a:spLocks noGrp="1"/>
          </p:cNvSpPr>
          <p:nvPr>
            <p:ph type="title"/>
          </p:nvPr>
        </p:nvSpPr>
        <p:spPr>
          <a:xfrm>
            <a:off x="807027" y="1261872"/>
            <a:ext cx="5910076" cy="1817759"/>
          </a:xfrm>
        </p:spPr>
        <p:txBody>
          <a:bodyPr vert="horz" lIns="91440" tIns="45720" rIns="91440" bIns="45720" rtlCol="0" anchor="t">
            <a:normAutofit/>
          </a:bodyPr>
          <a:lstStyle/>
          <a:p>
            <a:pPr>
              <a:lnSpc>
                <a:spcPct val="130000"/>
              </a:lnSpc>
            </a:pPr>
            <a:r>
              <a:rPr lang="en-US" b="1" spc="1300"/>
              <a:t>Eda questions </a:t>
            </a:r>
            <a:endParaRPr lang="en-US" spc="1300"/>
          </a:p>
        </p:txBody>
      </p:sp>
      <p:sp>
        <p:nvSpPr>
          <p:cNvPr id="16" name="Freeform: Shape 15">
            <a:extLst>
              <a:ext uri="{FF2B5EF4-FFF2-40B4-BE49-F238E27FC236}">
                <a16:creationId xmlns:a16="http://schemas.microsoft.com/office/drawing/2014/main" id="{2FA801D1-B067-4DAE-708F-7C47567C2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995139" y="0"/>
            <a:ext cx="2196859" cy="6858000"/>
          </a:xfrm>
          <a:custGeom>
            <a:avLst/>
            <a:gdLst>
              <a:gd name="connsiteX0" fmla="*/ 2192785 w 2192785"/>
              <a:gd name="connsiteY0" fmla="*/ 3807381 h 3807381"/>
              <a:gd name="connsiteX1" fmla="*/ 0 w 2192785"/>
              <a:gd name="connsiteY1" fmla="*/ 3807381 h 3807381"/>
              <a:gd name="connsiteX2" fmla="*/ 0 w 2192785"/>
              <a:gd name="connsiteY2" fmla="*/ 0 h 3807381"/>
              <a:gd name="connsiteX3" fmla="*/ 2192785 w 2192785"/>
              <a:gd name="connsiteY3" fmla="*/ 0 h 3807381"/>
            </a:gdLst>
            <a:ahLst/>
            <a:cxnLst>
              <a:cxn ang="0">
                <a:pos x="connsiteX0" y="connsiteY0"/>
              </a:cxn>
              <a:cxn ang="0">
                <a:pos x="connsiteX1" y="connsiteY1"/>
              </a:cxn>
              <a:cxn ang="0">
                <a:pos x="connsiteX2" y="connsiteY2"/>
              </a:cxn>
              <a:cxn ang="0">
                <a:pos x="connsiteX3" y="connsiteY3"/>
              </a:cxn>
            </a:cxnLst>
            <a:rect l="l" t="t" r="r" b="b"/>
            <a:pathLst>
              <a:path w="2192785" h="3807381">
                <a:moveTo>
                  <a:pt x="2192785" y="3807381"/>
                </a:moveTo>
                <a:lnTo>
                  <a:pt x="0" y="3807381"/>
                </a:lnTo>
                <a:lnTo>
                  <a:pt x="0" y="0"/>
                </a:lnTo>
                <a:lnTo>
                  <a:pt x="2192785" y="0"/>
                </a:lnTo>
                <a:close/>
              </a:path>
            </a:pathLst>
          </a:custGeom>
          <a:gradFill>
            <a:gsLst>
              <a:gs pos="0">
                <a:srgbClr val="000000">
                  <a:alpha val="0"/>
                </a:srgbClr>
              </a:gs>
              <a:gs pos="100000">
                <a:srgbClr val="000000">
                  <a:alpha val="31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63125" y="3424422"/>
            <a:ext cx="642729" cy="2930667"/>
          </a:xfrm>
          <a:prstGeom prst="rect">
            <a:avLst/>
          </a:prstGeom>
          <a:blipFill dpi="0" rotWithShape="1">
            <a:blip r:embed="rId5">
              <a:alphaModFix amt="99000"/>
              <a:extLst>
                <a:ext uri="{96DAC541-7B7A-43D3-8B79-37D633B846F1}">
                  <asvg:svgBlip xmlns:asvg="http://schemas.microsoft.com/office/drawing/2016/SVG/main" r:embed="rId6"/>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985992" y="483669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56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808661" y="365125"/>
            <a:ext cx="10357666" cy="1495959"/>
          </a:xfrm>
          <a:solidFill>
            <a:schemeClr val="bg2"/>
          </a:solidFill>
        </p:spPr>
        <p:txBody>
          <a:bodyPr>
            <a:noAutofit/>
          </a:bodyPr>
          <a:lstStyle/>
          <a:p>
            <a:r>
              <a:rPr lang="en-US" sz="2400">
                <a:latin typeface="Avenir Next LT Pro"/>
              </a:rPr>
              <a:t>How many unique participations have occurred in the history of the Olympic Games?</a:t>
            </a:r>
          </a:p>
        </p:txBody>
      </p:sp>
      <p:pic>
        <p:nvPicPr>
          <p:cNvPr id="4" name="Content Placeholder 3" descr="A screenshot of a computer&#10;&#10;Description automatically generated">
            <a:extLst>
              <a:ext uri="{FF2B5EF4-FFF2-40B4-BE49-F238E27FC236}">
                <a16:creationId xmlns:a16="http://schemas.microsoft.com/office/drawing/2014/main" id="{601EEDFE-A8E8-9871-3316-5A9DD0EE4ACF}"/>
              </a:ext>
            </a:extLst>
          </p:cNvPr>
          <p:cNvPicPr>
            <a:picLocks noGrp="1" noChangeAspect="1"/>
          </p:cNvPicPr>
          <p:nvPr>
            <p:ph idx="1"/>
          </p:nvPr>
        </p:nvPicPr>
        <p:blipFill>
          <a:blip r:embed="rId3"/>
          <a:stretch>
            <a:fillRect/>
          </a:stretch>
        </p:blipFill>
        <p:spPr>
          <a:xfrm>
            <a:off x="8312404" y="3234995"/>
            <a:ext cx="2855164" cy="1841560"/>
          </a:xfrm>
        </p:spPr>
      </p:pic>
      <p:sp>
        <p:nvSpPr>
          <p:cNvPr id="5" name="Speech Bubble: Rectangle with Corners Rounded 4">
            <a:extLst>
              <a:ext uri="{FF2B5EF4-FFF2-40B4-BE49-F238E27FC236}">
                <a16:creationId xmlns:a16="http://schemas.microsoft.com/office/drawing/2014/main" id="{DE14BC41-F3A3-F29D-75D4-1DB490BC0509}"/>
              </a:ext>
            </a:extLst>
          </p:cNvPr>
          <p:cNvSpPr/>
          <p:nvPr/>
        </p:nvSpPr>
        <p:spPr>
          <a:xfrm>
            <a:off x="8318522" y="2191245"/>
            <a:ext cx="2271621" cy="704490"/>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Rockwell"/>
              </a:rPr>
              <a:t>Output</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4231293" y="2354840"/>
            <a:ext cx="3738113" cy="3249283"/>
          </a:xfrm>
          <a:prstGeom prst="wedgeEllipseCallout">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Century Gothic"/>
                <a:ea typeface="+mn-lt"/>
                <a:cs typeface="+mn-lt"/>
              </a:rPr>
              <a:t>In the history of the Olympic Games, there have been a total of 260,971 unique participations. </a:t>
            </a:r>
            <a:endParaRPr lang="en-US" sz="2000" b="1">
              <a:latin typeface="Century Gothic"/>
            </a:endParaRPr>
          </a:p>
        </p:txBody>
      </p:sp>
    </p:spTree>
    <p:extLst>
      <p:ext uri="{BB962C8B-B14F-4D97-AF65-F5344CB8AC3E}">
        <p14:creationId xmlns:p14="http://schemas.microsoft.com/office/powerpoint/2010/main" val="299764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808661" y="365125"/>
            <a:ext cx="10357666" cy="1150903"/>
          </a:xfrm>
          <a:solidFill>
            <a:schemeClr val="bg2"/>
          </a:solidFill>
        </p:spPr>
        <p:txBody>
          <a:bodyPr>
            <a:noAutofit/>
          </a:bodyPr>
          <a:lstStyle/>
          <a:p>
            <a:r>
              <a:rPr lang="en-US" sz="2400">
                <a:ea typeface="+mj-lt"/>
                <a:cs typeface="+mj-lt"/>
              </a:rPr>
              <a:t>How many unique sports are there in the dataset?</a:t>
            </a:r>
            <a:endParaRPr lang="en-US">
              <a:ea typeface="+mj-lt"/>
              <a:cs typeface="+mj-lt"/>
            </a:endParaRPr>
          </a:p>
        </p:txBody>
      </p:sp>
      <p:sp>
        <p:nvSpPr>
          <p:cNvPr id="5" name="Speech Bubble: Rectangle with Corners Rounded 4">
            <a:extLst>
              <a:ext uri="{FF2B5EF4-FFF2-40B4-BE49-F238E27FC236}">
                <a16:creationId xmlns:a16="http://schemas.microsoft.com/office/drawing/2014/main" id="{DE14BC41-F3A3-F29D-75D4-1DB490BC0509}"/>
              </a:ext>
            </a:extLst>
          </p:cNvPr>
          <p:cNvSpPr/>
          <p:nvPr/>
        </p:nvSpPr>
        <p:spPr>
          <a:xfrm>
            <a:off x="8677957" y="2349397"/>
            <a:ext cx="2487280" cy="934527"/>
          </a:xfrm>
          <a:prstGeom prst="wedgeRound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Rockwell"/>
              </a:rPr>
              <a:t>Output</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4231293" y="2354840"/>
            <a:ext cx="3738113" cy="3249283"/>
          </a:xfrm>
          <a:prstGeom prst="wedgeEllipseCallout">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mn-lt"/>
                <a:cs typeface="+mn-lt"/>
              </a:rPr>
              <a:t>In the history of the Olympic Games, there have been a total of 66 unique sports. </a:t>
            </a:r>
            <a:endParaRPr lang="en-US"/>
          </a:p>
        </p:txBody>
      </p:sp>
      <p:pic>
        <p:nvPicPr>
          <p:cNvPr id="8" name="Content Placeholder 7" descr="A screenshot of a computer&#10;&#10;Description automatically generated">
            <a:extLst>
              <a:ext uri="{FF2B5EF4-FFF2-40B4-BE49-F238E27FC236}">
                <a16:creationId xmlns:a16="http://schemas.microsoft.com/office/drawing/2014/main" id="{0FA028BD-C0AF-9989-38DF-2E6245E8AAEF}"/>
              </a:ext>
            </a:extLst>
          </p:cNvPr>
          <p:cNvPicPr>
            <a:picLocks noGrp="1" noChangeAspect="1"/>
          </p:cNvPicPr>
          <p:nvPr>
            <p:ph idx="1"/>
          </p:nvPr>
        </p:nvPicPr>
        <p:blipFill>
          <a:blip r:embed="rId3"/>
          <a:stretch>
            <a:fillRect/>
          </a:stretch>
        </p:blipFill>
        <p:spPr>
          <a:xfrm>
            <a:off x="8317526" y="3664967"/>
            <a:ext cx="3333750" cy="1657350"/>
          </a:xfrm>
        </p:spPr>
      </p:pic>
    </p:spTree>
    <p:extLst>
      <p:ext uri="{BB962C8B-B14F-4D97-AF65-F5344CB8AC3E}">
        <p14:creationId xmlns:p14="http://schemas.microsoft.com/office/powerpoint/2010/main" val="1523438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808661" y="120710"/>
            <a:ext cx="10343289" cy="1395318"/>
          </a:xfrm>
          <a:solidFill>
            <a:schemeClr val="bg2"/>
          </a:solidFill>
        </p:spPr>
        <p:txBody>
          <a:bodyPr>
            <a:noAutofit/>
          </a:bodyPr>
          <a:lstStyle/>
          <a:p>
            <a:r>
              <a:rPr lang="en-US" sz="2400">
                <a:ea typeface="+mj-lt"/>
                <a:cs typeface="+mj-lt"/>
              </a:rPr>
              <a:t>What is the distribution of medals (Gold, Silver, Bronze) across all Olympics?</a:t>
            </a:r>
            <a:endParaRPr lang="en-US">
              <a:ea typeface="+mj-lt"/>
              <a:cs typeface="+mj-lt"/>
            </a:endParaRPr>
          </a:p>
        </p:txBody>
      </p:sp>
      <p:sp>
        <p:nvSpPr>
          <p:cNvPr id="6" name="Speech Bubble: Oval 5">
            <a:extLst>
              <a:ext uri="{FF2B5EF4-FFF2-40B4-BE49-F238E27FC236}">
                <a16:creationId xmlns:a16="http://schemas.microsoft.com/office/drawing/2014/main" id="{434131FF-8621-3A27-3B13-1E8A6C6A722F}"/>
              </a:ext>
            </a:extLst>
          </p:cNvPr>
          <p:cNvSpPr/>
          <p:nvPr/>
        </p:nvSpPr>
        <p:spPr>
          <a:xfrm>
            <a:off x="205632" y="2354840"/>
            <a:ext cx="3738113" cy="3249283"/>
          </a:xfrm>
          <a:prstGeom prst="wedgeEllipseCallout">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mn-lt"/>
                <a:cs typeface="+mn-lt"/>
              </a:rPr>
              <a:t>Across all Olympics, the distribution of medals is as follows: Gold: 13,106 medals-34% Silver: 12,765 medals-33% Bronze: 12,947 medals-33%</a:t>
            </a:r>
            <a:endParaRPr lang="en-US"/>
          </a:p>
        </p:txBody>
      </p:sp>
      <p:pic>
        <p:nvPicPr>
          <p:cNvPr id="7" name="Content Placeholder 6" descr="A screenshot of a graph&#10;&#10;Description automatically generated">
            <a:extLst>
              <a:ext uri="{FF2B5EF4-FFF2-40B4-BE49-F238E27FC236}">
                <a16:creationId xmlns:a16="http://schemas.microsoft.com/office/drawing/2014/main" id="{34E10309-929E-456F-263F-96E36AA3EB50}"/>
              </a:ext>
            </a:extLst>
          </p:cNvPr>
          <p:cNvPicPr>
            <a:picLocks noGrp="1" noChangeAspect="1"/>
          </p:cNvPicPr>
          <p:nvPr>
            <p:ph idx="1"/>
          </p:nvPr>
        </p:nvPicPr>
        <p:blipFill>
          <a:blip r:embed="rId3"/>
          <a:stretch>
            <a:fillRect/>
          </a:stretch>
        </p:blipFill>
        <p:spPr>
          <a:xfrm>
            <a:off x="4592892" y="1898098"/>
            <a:ext cx="7346831" cy="3710221"/>
          </a:xfrm>
        </p:spPr>
      </p:pic>
      <p:pic>
        <p:nvPicPr>
          <p:cNvPr id="9" name="Picture 8" descr="A screenshot of a computer&#10;&#10;Description automatically generated">
            <a:extLst>
              <a:ext uri="{FF2B5EF4-FFF2-40B4-BE49-F238E27FC236}">
                <a16:creationId xmlns:a16="http://schemas.microsoft.com/office/drawing/2014/main" id="{D54F1D17-AA0B-E2BD-1F41-DEB93A3CDDBA}"/>
              </a:ext>
            </a:extLst>
          </p:cNvPr>
          <p:cNvPicPr>
            <a:picLocks noChangeAspect="1"/>
          </p:cNvPicPr>
          <p:nvPr/>
        </p:nvPicPr>
        <p:blipFill>
          <a:blip r:embed="rId4"/>
          <a:stretch>
            <a:fillRect/>
          </a:stretch>
        </p:blipFill>
        <p:spPr>
          <a:xfrm>
            <a:off x="3949910" y="4561038"/>
            <a:ext cx="2782559" cy="1545926"/>
          </a:xfrm>
          <a:prstGeom prst="rect">
            <a:avLst/>
          </a:prstGeom>
        </p:spPr>
      </p:pic>
    </p:spTree>
    <p:extLst>
      <p:ext uri="{BB962C8B-B14F-4D97-AF65-F5344CB8AC3E}">
        <p14:creationId xmlns:p14="http://schemas.microsoft.com/office/powerpoint/2010/main" val="156601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8FC-2FC3-005E-D0B2-C15372538E82}"/>
              </a:ext>
            </a:extLst>
          </p:cNvPr>
          <p:cNvSpPr>
            <a:spLocks noGrp="1"/>
          </p:cNvSpPr>
          <p:nvPr>
            <p:ph type="title"/>
          </p:nvPr>
        </p:nvSpPr>
        <p:spPr>
          <a:xfrm>
            <a:off x="708019" y="120710"/>
            <a:ext cx="10343289" cy="978375"/>
          </a:xfrm>
          <a:solidFill>
            <a:schemeClr val="bg2"/>
          </a:solidFill>
        </p:spPr>
        <p:txBody>
          <a:bodyPr>
            <a:noAutofit/>
          </a:bodyPr>
          <a:lstStyle/>
          <a:p>
            <a:r>
              <a:rPr lang="en-US" sz="2000">
                <a:ea typeface="+mj-lt"/>
                <a:cs typeface="+mj-lt"/>
              </a:rPr>
              <a:t>Are there any notable trends in the height and weight of participants over time?</a:t>
            </a:r>
          </a:p>
        </p:txBody>
      </p:sp>
      <p:sp>
        <p:nvSpPr>
          <p:cNvPr id="6" name="Speech Bubble: Oval 5">
            <a:extLst>
              <a:ext uri="{FF2B5EF4-FFF2-40B4-BE49-F238E27FC236}">
                <a16:creationId xmlns:a16="http://schemas.microsoft.com/office/drawing/2014/main" id="{434131FF-8621-3A27-3B13-1E8A6C6A722F}"/>
              </a:ext>
            </a:extLst>
          </p:cNvPr>
          <p:cNvSpPr/>
          <p:nvPr/>
        </p:nvSpPr>
        <p:spPr>
          <a:xfrm>
            <a:off x="205632" y="1707859"/>
            <a:ext cx="3738113" cy="3896264"/>
          </a:xfrm>
          <a:prstGeom prst="verticalScroll">
            <a:avLst/>
          </a:prstGeom>
          <a:effectLst>
            <a:outerShdw blurRad="165100" dist="38100" dir="2700000">
              <a:srgbClr val="000000">
                <a:alpha val="87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ea typeface="+mn-lt"/>
                <a:cs typeface="+mn-lt"/>
              </a:rPr>
              <a:t>Height Trends:</a:t>
            </a:r>
            <a:r>
              <a:rPr lang="en-US" sz="1600">
                <a:ea typeface="+mn-lt"/>
                <a:cs typeface="+mn-lt"/>
              </a:rPr>
              <a:t> There's a notable increase from around 172.4 cm in 1896 to approximately 176.6 cm in 2016.</a:t>
            </a:r>
          </a:p>
          <a:p>
            <a:pPr algn="ctr"/>
            <a:r>
              <a:rPr lang="en-US" sz="1600">
                <a:ea typeface="+mn-lt"/>
                <a:cs typeface="+mn-lt"/>
              </a:rPr>
              <a:t> </a:t>
            </a:r>
            <a:r>
              <a:rPr lang="en-US" sz="1600" b="1">
                <a:ea typeface="+mn-lt"/>
                <a:cs typeface="+mn-lt"/>
              </a:rPr>
              <a:t>Weight Trends</a:t>
            </a:r>
            <a:r>
              <a:rPr lang="en-US" sz="1600">
                <a:ea typeface="+mn-lt"/>
                <a:cs typeface="+mn-lt"/>
              </a:rPr>
              <a:t>: There's a notable increase from around 66.5 kg in 1896, the average weight increases to about 71.8 kg by 2016.</a:t>
            </a:r>
            <a:endParaRPr lang="en-US" sz="1600"/>
          </a:p>
        </p:txBody>
      </p:sp>
      <p:pic>
        <p:nvPicPr>
          <p:cNvPr id="5" name="Content Placeholder 4" descr="A graph on a screen&#10;&#10;Description automatically generated">
            <a:extLst>
              <a:ext uri="{FF2B5EF4-FFF2-40B4-BE49-F238E27FC236}">
                <a16:creationId xmlns:a16="http://schemas.microsoft.com/office/drawing/2014/main" id="{8EAC228E-50C7-5C0D-A098-B50A919357F8}"/>
              </a:ext>
            </a:extLst>
          </p:cNvPr>
          <p:cNvPicPr>
            <a:picLocks noGrp="1" noChangeAspect="1"/>
          </p:cNvPicPr>
          <p:nvPr>
            <p:ph idx="1"/>
          </p:nvPr>
        </p:nvPicPr>
        <p:blipFill>
          <a:blip r:embed="rId3"/>
          <a:stretch>
            <a:fillRect/>
          </a:stretch>
        </p:blipFill>
        <p:spPr>
          <a:xfrm>
            <a:off x="3946377" y="1674243"/>
            <a:ext cx="4168502" cy="4804913"/>
          </a:xfrm>
        </p:spPr>
      </p:pic>
      <p:pic>
        <p:nvPicPr>
          <p:cNvPr id="8" name="Picture 7" descr="A screenshot of a data&#10;&#10;Description automatically generated">
            <a:extLst>
              <a:ext uri="{FF2B5EF4-FFF2-40B4-BE49-F238E27FC236}">
                <a16:creationId xmlns:a16="http://schemas.microsoft.com/office/drawing/2014/main" id="{1252E609-5E40-0040-C5AE-A52EB080DF04}"/>
              </a:ext>
            </a:extLst>
          </p:cNvPr>
          <p:cNvPicPr>
            <a:picLocks noChangeAspect="1"/>
          </p:cNvPicPr>
          <p:nvPr/>
        </p:nvPicPr>
        <p:blipFill>
          <a:blip r:embed="rId4"/>
          <a:stretch>
            <a:fillRect/>
          </a:stretch>
        </p:blipFill>
        <p:spPr>
          <a:xfrm>
            <a:off x="8550725" y="2037270"/>
            <a:ext cx="3429000" cy="4293438"/>
          </a:xfrm>
          <a:prstGeom prst="rect">
            <a:avLst/>
          </a:prstGeom>
        </p:spPr>
      </p:pic>
      <p:sp>
        <p:nvSpPr>
          <p:cNvPr id="10" name="Speech Bubble: Rectangle 9">
            <a:extLst>
              <a:ext uri="{FF2B5EF4-FFF2-40B4-BE49-F238E27FC236}">
                <a16:creationId xmlns:a16="http://schemas.microsoft.com/office/drawing/2014/main" id="{E7F790A9-49FA-DC2D-E710-4E28E43F4C19}"/>
              </a:ext>
            </a:extLst>
          </p:cNvPr>
          <p:cNvSpPr/>
          <p:nvPr/>
        </p:nvSpPr>
        <p:spPr>
          <a:xfrm>
            <a:off x="9356919" y="1220942"/>
            <a:ext cx="2127849" cy="675736"/>
          </a:xfrm>
          <a:prstGeom prst="wedgeRectCallo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Output</a:t>
            </a:r>
          </a:p>
        </p:txBody>
      </p:sp>
    </p:spTree>
    <p:extLst>
      <p:ext uri="{BB962C8B-B14F-4D97-AF65-F5344CB8AC3E}">
        <p14:creationId xmlns:p14="http://schemas.microsoft.com/office/powerpoint/2010/main" val="2408812463"/>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1B29"/>
      </a:dk2>
      <a:lt2>
        <a:srgbClr val="F0F3F3"/>
      </a:lt2>
      <a:accent1>
        <a:srgbClr val="E72949"/>
      </a:accent1>
      <a:accent2>
        <a:srgbClr val="D51786"/>
      </a:accent2>
      <a:accent3>
        <a:srgbClr val="E729E7"/>
      </a:accent3>
      <a:accent4>
        <a:srgbClr val="8617D5"/>
      </a:accent4>
      <a:accent5>
        <a:srgbClr val="4929E7"/>
      </a:accent5>
      <a:accent6>
        <a:srgbClr val="1747D5"/>
      </a:accent6>
      <a:hlink>
        <a:srgbClr val="7B55C6"/>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VeniceBeachVTI</vt:lpstr>
      <vt:lpstr>Sports analysis</vt:lpstr>
      <vt:lpstr>introduction</vt:lpstr>
      <vt:lpstr>Er  diagrm.</vt:lpstr>
      <vt:lpstr>PowerPoint Presentation</vt:lpstr>
      <vt:lpstr>Eda questions </vt:lpstr>
      <vt:lpstr>How many unique participations have occurred in the history of the Olympic Games?</vt:lpstr>
      <vt:lpstr>How many unique sports are there in the dataset?</vt:lpstr>
      <vt:lpstr>What is the distribution of medals (Gold, Silver, Bronze) across all Olympics?</vt:lpstr>
      <vt:lpstr>Are there any notable trends in the height and weight of participants over time?</vt:lpstr>
      <vt:lpstr>How has the duration of the Olympic Games changed over time?</vt:lpstr>
      <vt:lpstr>Are there any sports that have a higher number of events for one gender compared to others?</vt:lpstr>
      <vt:lpstr>Are there any sports that have a higher number of medalists from a specific region</vt:lpstr>
      <vt:lpstr>Power bi QUESTION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
  <cp:revision>2</cp:revision>
  <dcterms:created xsi:type="dcterms:W3CDTF">2024-06-30T16:08:25Z</dcterms:created>
  <dcterms:modified xsi:type="dcterms:W3CDTF">2024-06-30T18:32:39Z</dcterms:modified>
</cp:coreProperties>
</file>